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36"/>
  </p:notesMasterIdLst>
  <p:sldIdLst>
    <p:sldId id="256" r:id="rId9"/>
    <p:sldId id="447" r:id="rId10"/>
    <p:sldId id="446" r:id="rId11"/>
    <p:sldId id="457" r:id="rId12"/>
    <p:sldId id="455" r:id="rId13"/>
    <p:sldId id="448" r:id="rId14"/>
    <p:sldId id="421" r:id="rId15"/>
    <p:sldId id="420" r:id="rId16"/>
    <p:sldId id="419" r:id="rId17"/>
    <p:sldId id="341" r:id="rId18"/>
    <p:sldId id="390" r:id="rId19"/>
    <p:sldId id="459" r:id="rId20"/>
    <p:sldId id="433" r:id="rId21"/>
    <p:sldId id="434" r:id="rId22"/>
    <p:sldId id="339" r:id="rId23"/>
    <p:sldId id="337" r:id="rId24"/>
    <p:sldId id="413" r:id="rId25"/>
    <p:sldId id="380" r:id="rId26"/>
    <p:sldId id="442" r:id="rId27"/>
    <p:sldId id="460" r:id="rId28"/>
    <p:sldId id="440" r:id="rId29"/>
    <p:sldId id="461" r:id="rId30"/>
    <p:sldId id="429" r:id="rId31"/>
    <p:sldId id="432" r:id="rId32"/>
    <p:sldId id="422" r:id="rId33"/>
    <p:sldId id="462" r:id="rId34"/>
    <p:sldId id="310" r:id="rId35"/>
  </p:sldIdLst>
  <p:sldSz cx="12192000" cy="6858000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rlotte Raby" initials="CR" lastIdx="5" clrIdx="0">
    <p:extLst>
      <p:ext uri="{19B8F6BF-5375-455C-9EA6-DF929625EA0E}">
        <p15:presenceInfo xmlns:p15="http://schemas.microsoft.com/office/powerpoint/2012/main" userId="3ce8dd4a77e46e4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051" autoAdjust="0"/>
    <p:restoredTop sz="77351"/>
  </p:normalViewPr>
  <p:slideViewPr>
    <p:cSldViewPr>
      <p:cViewPr varScale="1">
        <p:scale>
          <a:sx n="56" d="100"/>
          <a:sy n="56" d="100"/>
        </p:scale>
        <p:origin x="6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viewProps" Target="viewProps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06357" y="4715153"/>
            <a:ext cx="4984962" cy="44669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215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393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206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95797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https://www.littlewandlelettersandsounds.org.uk/resources/for-parents/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0448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481167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9645393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896949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0002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https://www.littlewandlelettersandsounds.org.uk/resources/for-parents/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615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8710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1708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5619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9426538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998189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33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5523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2691805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4457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/>
            </a:br>
            <a:br>
              <a:rPr lang="en-US" dirty="0"/>
            </a:br>
            <a:r>
              <a:rPr lang="en-US" dirty="0"/>
              <a:t>https://www.littlewandlelettersandsounds.org.uk/resources/for-parents/</a:t>
            </a:r>
          </a:p>
        </p:txBody>
      </p:sp>
    </p:spTree>
    <p:extLst>
      <p:ext uri="{BB962C8B-B14F-4D97-AF65-F5344CB8AC3E}">
        <p14:creationId xmlns:p14="http://schemas.microsoft.com/office/powerpoint/2010/main" val="13910586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06593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53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L5YUCPyC5I?feature=oembed" TargetMode="Externa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TC0PbtmeUA?feature=oembed" TargetMode="Externa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emf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tif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tif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849" y="5301208"/>
            <a:ext cx="8499479" cy="57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</a:rPr>
              <a:t>Parent workshop: </a:t>
            </a:r>
            <a:r>
              <a:rPr lang="en-US" sz="2800" dirty="0">
                <a:solidFill>
                  <a:schemeClr val="bg1"/>
                </a:solidFill>
              </a:rPr>
              <a:t>Phonics and early reading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4320480" cy="128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 dirty="0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29987A-5DE9-0F4E-8665-7BDCAB35A5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sz="4200" dirty="0"/>
              <a:t>A love of reading is the biggest indicator of future academic success.</a:t>
            </a:r>
          </a:p>
          <a:p>
            <a:pPr eaLnBrk="1" hangingPunct="1"/>
            <a:r>
              <a:rPr lang="en-US" sz="1600" dirty="0"/>
              <a:t>OECD (</a:t>
            </a:r>
            <a:r>
              <a:rPr lang="en-GB" sz="1600" b="0" dirty="0"/>
              <a:t>The Organisation for Economic Co-operation and Development)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67611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392" y="1916832"/>
            <a:ext cx="3600400" cy="4398659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7808" y="1916832"/>
            <a:ext cx="3600400" cy="4392488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8112224" y="1916832"/>
            <a:ext cx="3607200" cy="2088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224" y="4204795"/>
            <a:ext cx="3618402" cy="2088465"/>
          </a:xfrm>
          <a:prstGeom prst="roundRect">
            <a:avLst>
              <a:gd name="adj" fmla="val 4293"/>
            </a:avLst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6FA5D5B-84DD-2045-95A0-148DB04A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7003074" cy="1152128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9AEEAEB-E0DF-A449-A551-5E1B6661177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12E026-EBF9-F244-AF94-27B3DBD213F8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 dirty="0">
                <a:solidFill>
                  <a:schemeClr val="bg1"/>
                </a:solidFill>
              </a:rPr>
              <a:t>Phonics</a:t>
            </a:r>
          </a:p>
        </p:txBody>
      </p:sp>
    </p:spTree>
    <p:extLst>
      <p:ext uri="{BB962C8B-B14F-4D97-AF65-F5344CB8AC3E}">
        <p14:creationId xmlns:p14="http://schemas.microsoft.com/office/powerpoint/2010/main" val="247234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4392488" cy="4392488"/>
          </a:xfrm>
        </p:spPr>
        <p:txBody>
          <a:bodyPr lIns="91440" tIns="45720" rIns="91440" bIns="45720" anchor="ctr" anchorCtr="0"/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/>
              <a:t>Our school has chosen </a:t>
            </a:r>
            <a:br>
              <a:rPr lang="en-GB" dirty="0"/>
            </a:br>
            <a:r>
              <a:rPr lang="en-GB" i="1" dirty="0"/>
              <a:t>Little </a:t>
            </a:r>
            <a:r>
              <a:rPr lang="en-GB" i="1" dirty="0" err="1"/>
              <a:t>Wandle</a:t>
            </a:r>
            <a:r>
              <a:rPr lang="en-GB" i="1" dirty="0"/>
              <a:t> Letters and Sounds Revised</a:t>
            </a:r>
            <a:r>
              <a:rPr lang="en-GB" dirty="0"/>
              <a:t> as our systematic, synthetic phonics (SSP) programme to teach early reading and spelling. 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</p:spPr>
        <p:txBody>
          <a:bodyPr/>
          <a:lstStyle/>
          <a:p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Letters and Sounds Revised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1603" y="1916832"/>
            <a:ext cx="6770092" cy="4248472"/>
          </a:xfrm>
          <a:prstGeom prst="roundRect">
            <a:avLst>
              <a:gd name="adj" fmla="val 2638"/>
            </a:avLst>
          </a:prstGeom>
        </p:spPr>
      </p:pic>
    </p:spTree>
    <p:extLst>
      <p:ext uri="{BB962C8B-B14F-4D97-AF65-F5344CB8AC3E}">
        <p14:creationId xmlns:p14="http://schemas.microsoft.com/office/powerpoint/2010/main" val="17693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8A6BEE2-2F64-BA46-9BBF-202B6434A9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/>
              <a:t>making connections between the sounds of our spoken words and the letters that are used to write them down.</a:t>
            </a:r>
            <a:endParaRPr lang="en-US" sz="4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A6EAF36-1C4D-2840-A444-995DE43561D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3352" y="2348880"/>
            <a:ext cx="11665296" cy="864096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sz="4000" b="1" dirty="0">
                <a:solidFill>
                  <a:schemeClr val="accent1"/>
                </a:solidFill>
              </a:rPr>
              <a:t>Phonics is:</a:t>
            </a:r>
          </a:p>
        </p:txBody>
      </p:sp>
    </p:spTree>
    <p:extLst>
      <p:ext uri="{BB962C8B-B14F-4D97-AF65-F5344CB8AC3E}">
        <p14:creationId xmlns:p14="http://schemas.microsoft.com/office/powerpoint/2010/main" val="146655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Terminology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62339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Phoneme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120A5B3-E8CF-1645-AE51-E5574FE5F74F}"/>
              </a:ext>
            </a:extLst>
          </p:cNvPr>
          <p:cNvSpPr/>
          <p:nvPr/>
        </p:nvSpPr>
        <p:spPr>
          <a:xfrm>
            <a:off x="6889134" y="4119870"/>
            <a:ext cx="4608512" cy="11813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Split vowel digraph</a:t>
            </a:r>
          </a:p>
          <a:p>
            <a:pPr algn="ctr"/>
            <a:r>
              <a:rPr lang="en-US" sz="3000" b="1" dirty="0"/>
              <a:t> (</a:t>
            </a:r>
            <a:r>
              <a:rPr lang="en-US" sz="3000" b="1" dirty="0" err="1"/>
              <a:t>a_e</a:t>
            </a:r>
            <a:r>
              <a:rPr lang="en-US" sz="3000" b="1" dirty="0"/>
              <a:t> </a:t>
            </a:r>
            <a:r>
              <a:rPr lang="en-US" sz="3000" b="1" dirty="0">
                <a:sym typeface="Wingdings" panose="05000000000000000000" pitchFamily="2" charset="2"/>
              </a:rPr>
              <a:t> cake)</a:t>
            </a:r>
            <a:endParaRPr lang="en-US" sz="3000" b="1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62339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6889778" y="2082247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625082" y="41198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6889134" y="307791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623392" y="51271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76CA3B5-91E5-0C42-A06C-51710AD05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Blending to read words</a:t>
            </a:r>
          </a:p>
        </p:txBody>
      </p:sp>
      <p:pic>
        <p:nvPicPr>
          <p:cNvPr id="4" name="Online Media 3" descr="How we teach blending">
            <a:hlinkClick r:id="" action="ppaction://media"/>
            <a:extLst>
              <a:ext uri="{FF2B5EF4-FFF2-40B4-BE49-F238E27FC236}">
                <a16:creationId xmlns:a16="http://schemas.microsoft.com/office/drawing/2014/main" id="{42797611-F16B-2043-A6FF-33703872303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510729" y="1844824"/>
            <a:ext cx="7170541" cy="405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07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3B3DD4-A689-7440-8390-D80792CB9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order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398DB-F0B8-D14E-AAA3-50D22D96B9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3078291"/>
            <a:ext cx="4850928" cy="4176464"/>
          </a:xfrm>
          <a:prstGeom prst="roundRect">
            <a:avLst>
              <a:gd name="adj" fmla="val 232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908B15-A23E-CB47-8001-6496D25A91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7408" y="2060848"/>
            <a:ext cx="4850928" cy="5184576"/>
          </a:xfrm>
          <a:prstGeom prst="roundRect">
            <a:avLst>
              <a:gd name="adj" fmla="val 2530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009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35600B1-8DEE-7042-8BB5-4711875F2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Gradually your child learns the entire alphabetic code: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E1D942-2F2C-2E40-A7C5-F612F9DBAA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392" y="2060848"/>
            <a:ext cx="4850928" cy="5423724"/>
          </a:xfrm>
          <a:prstGeom prst="roundRect">
            <a:avLst>
              <a:gd name="adj" fmla="val 314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1F0601-B503-5F43-8A03-877058285A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23992" y="2924944"/>
            <a:ext cx="4850928" cy="4487620"/>
          </a:xfrm>
          <a:prstGeom prst="roundRect">
            <a:avLst>
              <a:gd name="adj" fmla="val 3378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7559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0C1C3FB-22BE-674D-A0B5-A5145EBE509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5980" y="2045703"/>
            <a:ext cx="2010312" cy="28764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F8E5868-D84C-7545-A9F1-126E820F7CE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483" y="2045703"/>
            <a:ext cx="2057987" cy="296381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790E23-9E32-574E-81CA-4278D9013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we make learning stick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749D0C-0D49-2F4F-BA24-28CF6B89B7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47253" y="2751060"/>
            <a:ext cx="1651150" cy="1675452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  <a:endParaRPr lang="en-US" dirty="0"/>
          </a:p>
        </p:txBody>
      </p:sp>
      <p:pic>
        <p:nvPicPr>
          <p:cNvPr id="15" name="Picture 1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5198A57D-E228-0A45-AF74-FCE2257B2AB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6755" y="2339556"/>
            <a:ext cx="2730514" cy="1716914"/>
          </a:xfrm>
          <a:prstGeom prst="rect">
            <a:avLst/>
          </a:prstGeom>
        </p:spPr>
      </p:pic>
      <p:pic>
        <p:nvPicPr>
          <p:cNvPr id="16" name="Picture 15" descr="A picture containing text&#10;&#10;Description automatically generated">
            <a:extLst>
              <a:ext uri="{FF2B5EF4-FFF2-40B4-BE49-F238E27FC236}">
                <a16:creationId xmlns:a16="http://schemas.microsoft.com/office/drawing/2014/main" id="{08427D23-5B97-BB49-9F61-1AAD3324AC4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0336" y="4221088"/>
            <a:ext cx="2730514" cy="1694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757EBA-D8DF-E442-AC59-BD3CEBCEB52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8850" y="3198013"/>
            <a:ext cx="2018257" cy="29081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E2143B-5B1E-3545-90B1-E9199C029DE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033" y="3221851"/>
            <a:ext cx="2050041" cy="28843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281D37-6E44-4B73-9BE2-E184B2EFCDDC}"/>
              </a:ext>
            </a:extLst>
          </p:cNvPr>
          <p:cNvSpPr txBox="1"/>
          <p:nvPr/>
        </p:nvSpPr>
        <p:spPr>
          <a:xfrm>
            <a:off x="9488388" y="4547857"/>
            <a:ext cx="2107032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Twinkl" panose="02000000000000000000" pitchFamily="2" charset="0"/>
              </a:rPr>
              <a:t>when</a:t>
            </a:r>
          </a:p>
        </p:txBody>
      </p:sp>
    </p:spTree>
    <p:extLst>
      <p:ext uri="{BB962C8B-B14F-4D97-AF65-F5344CB8AC3E}">
        <p14:creationId xmlns:p14="http://schemas.microsoft.com/office/powerpoint/2010/main" val="197319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CCB653-43CD-5E45-80A3-0B2B306C73C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3E8739-0EDB-B444-A351-73F5CD537FEA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 dirty="0">
                <a:solidFill>
                  <a:schemeClr val="bg1"/>
                </a:solidFill>
              </a:rPr>
              <a:t>Reading and spelling</a:t>
            </a:r>
          </a:p>
        </p:txBody>
      </p:sp>
    </p:spTree>
    <p:extLst>
      <p:ext uri="{BB962C8B-B14F-4D97-AF65-F5344CB8AC3E}">
        <p14:creationId xmlns:p14="http://schemas.microsoft.com/office/powerpoint/2010/main" val="370824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F9A5F2C-AD7F-CF4C-9D4C-AD07FF3F812C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Tricky words </a:t>
            </a:r>
          </a:p>
        </p:txBody>
      </p:sp>
      <p:pic>
        <p:nvPicPr>
          <p:cNvPr id="2" name="Online Media 1" descr="How we teach tricky words">
            <a:hlinkClick r:id="" action="ppaction://media"/>
            <a:extLst>
              <a:ext uri="{FF2B5EF4-FFF2-40B4-BE49-F238E27FC236}">
                <a16:creationId xmlns:a16="http://schemas.microsoft.com/office/drawing/2014/main" id="{51527262-8363-1841-AC54-DBB40AE1BB8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640094" y="1988840"/>
            <a:ext cx="6911812" cy="390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0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AC732A3-851D-D049-AD06-5F1AF59A65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64904"/>
            <a:ext cx="4176464" cy="3744416"/>
          </a:xfrm>
        </p:spPr>
        <p:txBody>
          <a:bodyPr/>
          <a:lstStyle/>
          <a:p>
            <a:r>
              <a:rPr lang="en-US" sz="3200" dirty="0">
                <a:solidFill>
                  <a:schemeClr val="tx1"/>
                </a:solidFill>
              </a:rPr>
              <a:t>Say the word.</a:t>
            </a:r>
          </a:p>
          <a:p>
            <a:r>
              <a:rPr lang="en-US" sz="3200" dirty="0">
                <a:solidFill>
                  <a:schemeClr val="tx1"/>
                </a:solidFill>
              </a:rPr>
              <a:t>Segment the sounds. (Robot talk)</a:t>
            </a:r>
          </a:p>
          <a:p>
            <a:r>
              <a:rPr lang="en-US" sz="3200" dirty="0">
                <a:solidFill>
                  <a:schemeClr val="tx1"/>
                </a:solidFill>
              </a:rPr>
              <a:t>Count the sounds.</a:t>
            </a:r>
          </a:p>
          <a:p>
            <a:r>
              <a:rPr lang="en-US" sz="3200" dirty="0">
                <a:solidFill>
                  <a:schemeClr val="tx1"/>
                </a:solidFill>
              </a:rPr>
              <a:t>Write them down.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CFA671A-2241-5149-A2E4-B0A940F12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Spelling</a:t>
            </a:r>
          </a:p>
        </p:txBody>
      </p:sp>
      <p:pic>
        <p:nvPicPr>
          <p:cNvPr id="5" name="Picture 4" descr="A picture containing person, indoor, wall&#10;&#10;Description automatically generated">
            <a:extLst>
              <a:ext uri="{FF2B5EF4-FFF2-40B4-BE49-F238E27FC236}">
                <a16:creationId xmlns:a16="http://schemas.microsoft.com/office/drawing/2014/main" id="{70A18597-D3C0-654D-A58C-597972A332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253" y="1801214"/>
            <a:ext cx="6741316" cy="4490459"/>
          </a:xfrm>
          <a:prstGeom prst="roundRect">
            <a:avLst>
              <a:gd name="adj" fmla="val 3608"/>
            </a:avLst>
          </a:prstGeom>
        </p:spPr>
      </p:pic>
    </p:spTree>
    <p:extLst>
      <p:ext uri="{BB962C8B-B14F-4D97-AF65-F5344CB8AC3E}">
        <p14:creationId xmlns:p14="http://schemas.microsoft.com/office/powerpoint/2010/main" val="99693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71F0471-4A55-3846-B0BD-83140E2B4C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137" y="1782133"/>
            <a:ext cx="3106041" cy="4444216"/>
          </a:xfrm>
          <a:prstGeom prst="rect">
            <a:avLst/>
          </a:prstGeom>
          <a:effectLst>
            <a:glow rad="127000">
              <a:schemeClr val="tx1">
                <a:alpha val="8000"/>
              </a:schemeClr>
            </a:glo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6C001C-814A-1848-A7E5-352D2F68FD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91" y="1758400"/>
            <a:ext cx="3118317" cy="4493324"/>
          </a:xfrm>
          <a:prstGeom prst="rect">
            <a:avLst/>
          </a:prstGeom>
          <a:effectLst>
            <a:glow rad="127000">
              <a:schemeClr val="tx1">
                <a:alpha val="8000"/>
              </a:schemeClr>
            </a:glow>
          </a:effec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6E2E055-D791-3148-ABD1-64385835A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and spelling </a:t>
            </a:r>
          </a:p>
        </p:txBody>
      </p:sp>
    </p:spTree>
    <p:extLst>
      <p:ext uri="{BB962C8B-B14F-4D97-AF65-F5344CB8AC3E}">
        <p14:creationId xmlns:p14="http://schemas.microsoft.com/office/powerpoint/2010/main" val="203058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45611C7-E0F5-DA44-85D0-52EBBAE9A918}"/>
              </a:ext>
            </a:extLst>
          </p:cNvPr>
          <p:cNvSpPr/>
          <p:nvPr/>
        </p:nvSpPr>
        <p:spPr>
          <a:xfrm>
            <a:off x="263352" y="1628800"/>
            <a:ext cx="11665296" cy="4968552"/>
          </a:xfrm>
          <a:prstGeom prst="roundRect">
            <a:avLst>
              <a:gd name="adj" fmla="val 4865"/>
            </a:avLst>
          </a:pr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4451E03-CDAF-FD45-B0F4-36BD87D44A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204864"/>
            <a:ext cx="5256584" cy="4392488"/>
          </a:xfrm>
        </p:spPr>
        <p:txBody>
          <a:bodyPr/>
          <a:lstStyle/>
          <a:p>
            <a:pPr marL="0" indent="0" algn="ctr">
              <a:buNone/>
            </a:pP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sh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ell</a:t>
            </a:r>
          </a:p>
          <a:p>
            <a:pPr marL="0" indent="0" algn="ctr">
              <a:buNone/>
            </a:pP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ch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ef</a:t>
            </a:r>
          </a:p>
          <a:p>
            <a:pPr marL="0" indent="0" algn="ctr">
              <a:buNone/>
            </a:pP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spe</a:t>
            </a: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ci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al</a:t>
            </a:r>
            <a:endParaRPr lang="en-US" sz="9600" dirty="0">
              <a:solidFill>
                <a:schemeClr val="tx1"/>
              </a:solidFill>
              <a:latin typeface="+mj-lt"/>
              <a:ea typeface="Sassoon Infant Rg" panose="02000503030000020003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089F851-6352-7342-953E-DB04AE76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</p:spPr>
        <p:txBody>
          <a:bodyPr/>
          <a:lstStyle/>
          <a:p>
            <a:r>
              <a:rPr lang="en-US" dirty="0"/>
              <a:t>And all the different ways to write </a:t>
            </a:r>
            <a:br>
              <a:rPr lang="en-US" dirty="0"/>
            </a:br>
            <a:r>
              <a:rPr lang="en-US" dirty="0"/>
              <a:t>the phoneme </a:t>
            </a:r>
            <a:r>
              <a:rPr lang="en-US" dirty="0" err="1"/>
              <a:t>sh</a:t>
            </a:r>
            <a:r>
              <a:rPr lang="en-US" dirty="0"/>
              <a:t>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492CE-899C-294C-9F0C-49E8A7FC09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2204864"/>
            <a:ext cx="5256584" cy="4392488"/>
          </a:xfrm>
        </p:spPr>
        <p:txBody>
          <a:bodyPr/>
          <a:lstStyle/>
          <a:p>
            <a:pPr marL="0" indent="0" algn="ctr">
              <a:buNone/>
            </a:pP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cap</a:t>
            </a: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ti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  <a:p>
            <a:pPr marL="0" indent="0" algn="ctr">
              <a:buNone/>
            </a:pP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man</a:t>
            </a: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si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  <a:p>
            <a:pPr marL="0" indent="0" algn="ctr">
              <a:buNone/>
            </a:pP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pa</a:t>
            </a: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ssi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</p:txBody>
      </p:sp>
    </p:spTree>
    <p:extLst>
      <p:ext uri="{BB962C8B-B14F-4D97-AF65-F5344CB8AC3E}">
        <p14:creationId xmlns:p14="http://schemas.microsoft.com/office/powerpoint/2010/main" val="332229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351040A-DED0-A14E-B28C-624AD9D53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56242"/>
            <a:ext cx="5616624" cy="3393038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Reading practice sessions are: </a:t>
            </a:r>
          </a:p>
          <a:p>
            <a:r>
              <a:rPr lang="en-GB" dirty="0">
                <a:solidFill>
                  <a:schemeClr val="tx1"/>
                </a:solidFill>
              </a:rPr>
              <a:t>timetabled three times a week </a:t>
            </a:r>
          </a:p>
          <a:p>
            <a:r>
              <a:rPr lang="en-GB" dirty="0">
                <a:solidFill>
                  <a:schemeClr val="tx1"/>
                </a:solidFill>
              </a:rPr>
              <a:t>taught by a trained teacher/early years practitioner </a:t>
            </a:r>
          </a:p>
          <a:p>
            <a:r>
              <a:rPr lang="en-GB" dirty="0">
                <a:solidFill>
                  <a:schemeClr val="tx1"/>
                </a:solidFill>
              </a:rPr>
              <a:t>taught in small groups.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E6CCD5B-D6D2-5041-8332-77F5BAF0A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 we teach reading in books?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147FC-1694-9447-A316-7C4CB62A97E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6040" y="1717880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7C3C28-D01B-D74A-94F9-1B7CEC780EA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6040" y="4166152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D0F2AB-F254-3144-A68D-A0290C5B4D3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6955" y="2556242"/>
            <a:ext cx="2504138" cy="308509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865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3699B1BC-E66A-8E40-B1ED-E79D03D2F8BC}"/>
              </a:ext>
            </a:extLst>
          </p:cNvPr>
          <p:cNvSpPr txBox="1">
            <a:spLocks/>
          </p:cNvSpPr>
          <p:nvPr/>
        </p:nvSpPr>
        <p:spPr>
          <a:xfrm>
            <a:off x="263352" y="332656"/>
            <a:ext cx="9937104" cy="1152128"/>
          </a:xfrm>
          <a:prstGeom prst="rect">
            <a:avLst/>
          </a:prstGeom>
        </p:spPr>
        <p:txBody>
          <a:bodyPr anchor="b" anchorCtr="0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9pPr>
          </a:lstStyle>
          <a:p>
            <a:endParaRPr lang="en-US" dirty="0"/>
          </a:p>
        </p:txBody>
      </p:sp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:a16="http://schemas.microsoft.com/office/drawing/2014/main" id="{ACEDA292-F7DD-6A4A-B156-4DBE2EFF8E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950" y="2086205"/>
            <a:ext cx="4348233" cy="3816423"/>
          </a:xfrm>
          <a:prstGeom prst="roundRect">
            <a:avLst>
              <a:gd name="adj" fmla="val 3343"/>
            </a:avLst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481A8C2-E3D2-5A46-8FC1-D043DCBC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8064896" cy="1152128"/>
          </a:xfrm>
        </p:spPr>
        <p:txBody>
          <a:bodyPr/>
          <a:lstStyle/>
          <a:p>
            <a:r>
              <a:rPr lang="en-US" dirty="0"/>
              <a:t>We use assessment to match your child the right level of book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9C6E763-81F8-0149-844B-F8C29823E5E5}"/>
              </a:ext>
            </a:extLst>
          </p:cNvPr>
          <p:cNvCxnSpPr/>
          <p:nvPr/>
        </p:nvCxnSpPr>
        <p:spPr>
          <a:xfrm>
            <a:off x="5447928" y="4064263"/>
            <a:ext cx="936104" cy="0"/>
          </a:xfrm>
          <a:prstGeom prst="straightConnector1">
            <a:avLst/>
          </a:prstGeom>
          <a:ln w="47625"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2F30DC56-E8C1-D645-98C1-6E00FC34C62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2737" y="2132856"/>
            <a:ext cx="2795209" cy="2638677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CEA57A-E6D7-224E-8818-48078F7E71D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3312" y="2739334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B803DF-37BD-0746-AD9F-AB2ECF12F55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1582" y="3253987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27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hild writing on a piece of paper&#10;&#10;Description automatically generated with medium confidence">
            <a:extLst>
              <a:ext uri="{FF2B5EF4-FFF2-40B4-BE49-F238E27FC236}">
                <a16:creationId xmlns:a16="http://schemas.microsoft.com/office/drawing/2014/main" id="{D6DFDD0E-EB92-DD41-92A6-796144DC90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51984" y="1968267"/>
            <a:ext cx="5760639" cy="3909005"/>
          </a:xfrm>
          <a:prstGeom prst="roundRect">
            <a:avLst>
              <a:gd name="adj" fmla="val 4317"/>
            </a:avLst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C31C409-33E5-0C4B-8076-B55700B80BF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328592" cy="4392488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</a:rPr>
              <a:t>This means that your child should: </a:t>
            </a:r>
          </a:p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Know all the sounds and tricky words in their phonics book well</a:t>
            </a:r>
          </a:p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Read many of the words by silent blending (in their head) – their reading will be automatic</a:t>
            </a:r>
          </a:p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Only need to stop and sound </a:t>
            </a:r>
            <a:r>
              <a:rPr lang="en-US" sz="2400">
                <a:solidFill>
                  <a:schemeClr val="tx1">
                    <a:lumMod val="85000"/>
                    <a:lumOff val="15000"/>
                  </a:schemeClr>
                </a:solidFill>
              </a:rPr>
              <a:t>out some of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words by the time they bring the book home – but they should be able to do this on their own.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77FC48-7961-9849-B44F-999E708DB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eaLnBrk="1" hangingPunct="1"/>
            <a:r>
              <a:rPr lang="en-US" sz="3600" dirty="0"/>
              <a:t>Reading a book at the right level</a:t>
            </a:r>
          </a:p>
        </p:txBody>
      </p:sp>
    </p:spTree>
    <p:extLst>
      <p:ext uri="{BB962C8B-B14F-4D97-AF65-F5344CB8AC3E}">
        <p14:creationId xmlns:p14="http://schemas.microsoft.com/office/powerpoint/2010/main" val="199997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E4AC40-E2B1-BC49-BFC1-AB1227E350D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8005F6-CA72-7F49-9FE7-38E6A45AA721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 dirty="0">
                <a:solidFill>
                  <a:schemeClr val="bg1"/>
                </a:solidFill>
              </a:rPr>
              <a:t>Reading at home</a:t>
            </a:r>
          </a:p>
        </p:txBody>
      </p:sp>
    </p:spTree>
    <p:extLst>
      <p:ext uri="{BB962C8B-B14F-4D97-AF65-F5344CB8AC3E}">
        <p14:creationId xmlns:p14="http://schemas.microsoft.com/office/powerpoint/2010/main" val="203553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ED8210-885A-174D-BE35-D51386DEE9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039943"/>
            <a:ext cx="6336704" cy="4392488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  <a:latin typeface="Calibri"/>
                <a:cs typeface="Calibri"/>
              </a:rPr>
              <a:t>Reading a book and chatting had a positive impact a year later on children’s ability to…</a:t>
            </a: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understand words and sentences</a:t>
            </a: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use a wide range of vocabulary 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develop listening comprehension skills.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The amount of books children were exposed to by age 6 was a positive predictor of their reading ability two years later.</a:t>
            </a:r>
          </a:p>
          <a:p>
            <a:pPr marL="0" indent="0">
              <a:buNone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1341B6-FC05-0C46-9C0D-7547DDDC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7632848" cy="1152128"/>
          </a:xfrm>
        </p:spPr>
        <p:txBody>
          <a:bodyPr/>
          <a:lstStyle/>
          <a:p>
            <a:r>
              <a:rPr lang="en-US" dirty="0"/>
              <a:t>The most important thing you can do is read with your child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FE7C68-BDBB-E140-8D8B-B0BB4B7FFB6D}"/>
              </a:ext>
            </a:extLst>
          </p:cNvPr>
          <p:cNvSpPr txBox="1"/>
          <p:nvPr/>
        </p:nvSpPr>
        <p:spPr>
          <a:xfrm>
            <a:off x="479376" y="6124654"/>
            <a:ext cx="97701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Parental involvement in the development of children’s reading skills:  A five-year longitudinal study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(2002) </a:t>
            </a:r>
            <a:r>
              <a:rPr lang="en-US" sz="1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Senechal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M. and </a:t>
            </a:r>
            <a:r>
              <a:rPr lang="en-US" sz="1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Lefvre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J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F1A9DE-555E-D447-B11E-7281FAC2B6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58"/>
          <a:stretch/>
        </p:blipFill>
        <p:spPr>
          <a:xfrm>
            <a:off x="7320136" y="1818287"/>
            <a:ext cx="4392488" cy="3909005"/>
          </a:xfrm>
          <a:prstGeom prst="roundRect">
            <a:avLst>
              <a:gd name="adj" fmla="val 5225"/>
            </a:avLst>
          </a:prstGeom>
        </p:spPr>
      </p:pic>
    </p:spTree>
    <p:extLst>
      <p:ext uri="{BB962C8B-B14F-4D97-AF65-F5344CB8AC3E}">
        <p14:creationId xmlns:p14="http://schemas.microsoft.com/office/powerpoint/2010/main" val="402381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873" y="2662727"/>
            <a:ext cx="2983849" cy="2828689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6044" y="2274730"/>
            <a:ext cx="2902472" cy="3604683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0786" y="1367385"/>
            <a:ext cx="7950429" cy="525028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Books going home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4055354" y="4293096"/>
            <a:ext cx="4248472" cy="11300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2064" y="4077072"/>
            <a:ext cx="1519299" cy="15192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9289" y="4415005"/>
            <a:ext cx="886258" cy="88625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5678049" y="3361635"/>
            <a:ext cx="835902" cy="835902"/>
            <a:chOff x="4871864" y="3573016"/>
            <a:chExt cx="720080" cy="72008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6536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336631" y="1929002"/>
            <a:ext cx="4359498" cy="3909005"/>
          </a:xfrm>
          <a:prstGeom prst="roundRect">
            <a:avLst>
              <a:gd name="adj" fmla="val 3700"/>
            </a:avLst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6624736" cy="439248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</a:rPr>
              <a:t>The shared library book is for YOU as adults to read: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Make the story sound as exciting as you can by changing your voice.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Talk with your child as much as you can: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Introduce new and exciting language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Encourage your child to use new vocabulary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Make up sentences together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Find different words to use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Describe things you see.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 to your child</a:t>
            </a:r>
          </a:p>
        </p:txBody>
      </p:sp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096" y="2204864"/>
            <a:ext cx="3117864" cy="2968207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44416"/>
            <a:ext cx="5854168" cy="3764903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Your child should be able to read their book without your help.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If they can’t read a word, encourage them to sound it out and blend it together. 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Talk about the book and celebrate their success.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Listening to your child read their phonics book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240" y="3212976"/>
            <a:ext cx="3096344" cy="2947720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616728-8230-5A47-9A27-641FF58EB2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094F2CC-1E17-114E-BB98-903957021FB5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Supporting your child with phonics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DCAE8D-DB93-43C1-B2E8-453701CC1C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7408" y="1988840"/>
            <a:ext cx="6154182" cy="2880320"/>
          </a:xfrm>
          <a:prstGeom prst="rect">
            <a:avLst/>
          </a:prstGeom>
          <a:ln w="63500">
            <a:solidFill>
              <a:schemeClr val="accent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5D7961-A7A7-4266-8388-937E8E982D6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7453" y="3341779"/>
            <a:ext cx="5328592" cy="3039549"/>
          </a:xfrm>
          <a:prstGeom prst="rect">
            <a:avLst/>
          </a:prstGeom>
          <a:ln w="635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0854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B87CD83-DB46-45BC-9D76-3D8BF16A60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 way to learn story language, story structure and be able to tell our own stories.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Retelling</a:t>
            </a:r>
          </a:p>
          <a:p>
            <a:r>
              <a:rPr lang="en-GB" dirty="0"/>
              <a:t>Recording and story mapping</a:t>
            </a:r>
          </a:p>
          <a:p>
            <a:r>
              <a:rPr lang="en-GB" dirty="0"/>
              <a:t>Changing details of the story to make up our own (but ‘magpie’ story language)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E019FF3-3EDD-443A-9476-1C6E4EF3B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Talk4Writing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2BCFA7-A11F-434D-86E4-9F21AA80E4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06013B15-AA2D-4632-ACA0-CEC7B33392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9325" y="980728"/>
            <a:ext cx="3456384" cy="43744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546A03-4DA5-40A7-82A8-FC69A0205A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3066" y="4437112"/>
            <a:ext cx="2169558" cy="216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525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7DBB20-2EB0-A44A-886D-D675349D61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 dirty="0"/>
              <a:t>One of the greatest gifts adults can give is to read to children </a:t>
            </a:r>
          </a:p>
          <a:p>
            <a:r>
              <a:rPr lang="en-US" b="0" dirty="0"/>
              <a:t>Carl Sagan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977DC1581EF449A9C26F70477327A5" ma:contentTypeVersion="13" ma:contentTypeDescription="Create a new document." ma:contentTypeScope="" ma:versionID="bd71908aa7f3363b38879cbe876e6121">
  <xsd:schema xmlns:xsd="http://www.w3.org/2001/XMLSchema" xmlns:xs="http://www.w3.org/2001/XMLSchema" xmlns:p="http://schemas.microsoft.com/office/2006/metadata/properties" xmlns:ns2="b390c623-81a0-476f-984a-5b2ad478ef4f" xmlns:ns3="6d6ce26d-438a-4f93-8ad7-b70bc8847f7f" targetNamespace="http://schemas.microsoft.com/office/2006/metadata/properties" ma:root="true" ma:fieldsID="db6415f476d927de94aea22a5eb4cea6" ns2:_="" ns3:_="">
    <xsd:import namespace="b390c623-81a0-476f-984a-5b2ad478ef4f"/>
    <xsd:import namespace="6d6ce26d-438a-4f93-8ad7-b70bc8847f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90c623-81a0-476f-984a-5b2ad478ef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6ce26d-438a-4f93-8ad7-b70bc8847f7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B8E684-7516-47AC-9294-08AAE612A259}">
  <ds:schemaRefs>
    <ds:schemaRef ds:uri="b390c623-81a0-476f-984a-5b2ad478ef4f"/>
    <ds:schemaRef ds:uri="http://schemas.microsoft.com/office/2006/documentManagement/types"/>
    <ds:schemaRef ds:uri="http://schemas.microsoft.com/office/2006/metadata/properties"/>
    <ds:schemaRef ds:uri="6d6ce26d-438a-4f93-8ad7-b70bc8847f7f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0A21441-236E-4913-9BD5-2514F499D8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90c623-81a0-476f-984a-5b2ad478ef4f"/>
    <ds:schemaRef ds:uri="6d6ce26d-438a-4f93-8ad7-b70bc8847f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37254</TotalTime>
  <Words>624</Words>
  <Application>Microsoft Office PowerPoint</Application>
  <PresentationFormat>Widescreen</PresentationFormat>
  <Paragraphs>92</Paragraphs>
  <Slides>27</Slides>
  <Notes>27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27</vt:i4>
      </vt:variant>
    </vt:vector>
  </HeadingPairs>
  <TitlesOfParts>
    <vt:vector size="40" baseType="lpstr">
      <vt:lpstr>Arial</vt:lpstr>
      <vt:lpstr>Calibri</vt:lpstr>
      <vt:lpstr>Calibri Light</vt:lpstr>
      <vt:lpstr>Courier New</vt:lpstr>
      <vt:lpstr>Gotham Narrow Bold</vt:lpstr>
      <vt:lpstr>Open Sans</vt:lpstr>
      <vt:lpstr>Open Sans Light</vt:lpstr>
      <vt:lpstr>Twinkl</vt:lpstr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PowerPoint Presentation</vt:lpstr>
      <vt:lpstr>PowerPoint Presentation</vt:lpstr>
      <vt:lpstr>PowerPoint Presentation</vt:lpstr>
      <vt:lpstr>Little Wandle Letters and Sounds Revised</vt:lpstr>
      <vt:lpstr>Phonics is:</vt:lpstr>
      <vt:lpstr>Terminology </vt:lpstr>
      <vt:lpstr>Blending to read words</vt:lpstr>
      <vt:lpstr>Teaching order </vt:lpstr>
      <vt:lpstr>Gradually your child learns the entire alphabetic code:</vt:lpstr>
      <vt:lpstr>How we make learning stick </vt:lpstr>
      <vt:lpstr>PowerPoint Presentation</vt:lpstr>
      <vt:lpstr>Tricky words </vt:lpstr>
      <vt:lpstr>Spelling</vt:lpstr>
      <vt:lpstr>Reading and spelling </vt:lpstr>
      <vt:lpstr>And all the different ways to write  the phoneme sh:</vt:lpstr>
      <vt:lpstr>How do we teach reading in books?</vt:lpstr>
      <vt:lpstr>We use assessment to match your child the right level of book</vt:lpstr>
      <vt:lpstr>Reading a book at the right level</vt:lpstr>
      <vt:lpstr>PowerPoint Presentation</vt:lpstr>
      <vt:lpstr>The most important thing you can do is read with your child</vt:lpstr>
      <vt:lpstr>Books going home</vt:lpstr>
      <vt:lpstr>Read to your child</vt:lpstr>
      <vt:lpstr>Listening to your child read their phonics book</vt:lpstr>
      <vt:lpstr>Supporting your child with phonics</vt:lpstr>
      <vt:lpstr>Talk4Writing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Mr Burt</cp:lastModifiedBy>
  <cp:revision>396</cp:revision>
  <cp:lastPrinted>2023-10-18T16:58:37Z</cp:lastPrinted>
  <dcterms:modified xsi:type="dcterms:W3CDTF">2023-11-22T20:28:52Z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0x01010064977DC1581EF449A9C26F70477327A5</vt:lpwstr>
  </property>
</Properties>
</file>