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76" r:id="rId4"/>
    <p:sldId id="275" r:id="rId5"/>
    <p:sldId id="273" r:id="rId6"/>
    <p:sldId id="278" r:id="rId7"/>
    <p:sldId id="259" r:id="rId8"/>
    <p:sldId id="263" r:id="rId9"/>
    <p:sldId id="266" r:id="rId10"/>
    <p:sldId id="277" r:id="rId11"/>
    <p:sldId id="268" r:id="rId12"/>
    <p:sldId id="271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857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44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E8BB85-F4D2-3432-7AFC-7EF09AE317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6FB3EB9-6ADB-5D88-1CC9-920219BD7C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29685F-F18C-CB1C-C478-89B55B7E5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3F413E-5A2F-CAA5-107F-E27564DF9B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4C6628-C3A2-375C-3C43-9C53556CC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21841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B9E56B-1726-8D1C-A6D4-05CDA4BDC2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5CA94E-80A1-6F9B-6759-603B4085BC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42062C-C237-DADB-D6A7-A18F72D984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14283D-1CFD-6F7C-307A-92B4B42B6B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85D20E-9A5D-097E-3A40-4EE019F6D4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5964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D26A91-A8ED-364E-22B7-5D616F9E0B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F1BF0E-938B-2147-EEAE-EAA6B9A407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6FB0A1-CE41-BEF4-B759-48E0DFB448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4AF4FA-5F39-ECE2-A092-B93D3F9ADF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327ADE-0DA6-1251-628F-48AD652305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8582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BB7946-9309-D602-4C54-9F3C568239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B0776E-0E8A-BC68-58E8-42A58080C3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619865-7136-9969-8F79-ABDDECA19C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6D88D1-5724-6FBB-B72C-5C8077D72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760861-FEC0-BFC6-E477-DB468110E8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FDBB16-663A-C896-5418-2990538B6C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0155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CF8A7-C78C-492C-8AF7-1068811C65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23292B-AF6B-8175-185F-A0D613E7E8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19B747-9FC0-B590-9D0B-B6378CCD86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6691DD-C440-3684-F2ED-D5E3590AD0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29886E8-D9C2-04AE-EDF0-5FB783190D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D4B8AEF-9EDF-E055-2523-7C2104CCDB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6E6A90D-B030-0B9B-FBEB-2B11822EB7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75466C5-89AA-55C9-1D7B-8B54B2A63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1659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345BF3-856C-B05A-3C99-85CBD2E15B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B7B39EB-2680-3B3D-18F2-07A02918D8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55FA23-B3E8-6A0F-2C11-66412681C5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8BB16FB-C692-3FAF-03DC-D2C14A417E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46607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E8791A5-A67D-7357-0E8E-2D46E0BD25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F75F650-B6BB-191A-4B91-A57EFFE32D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DE19CF-9203-0FE5-7A00-F6DD08884D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9499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D7F0A1-BEFE-5D13-ECEB-41F8168C7A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27A51F-A915-EB5B-FB97-EDA230BCF1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46A8C2-2EE9-98AB-8D84-00EE9E6F7D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71DA0A-C467-4956-F9BA-00D8CA99F2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12A60F-D11F-9EBC-ECB7-28852346B0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786BEB-8803-75F7-7EA8-3EFAB4C97C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286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418EB3-7BAD-AA06-ABD5-646D69A111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430FEA9-E525-9C51-B84A-F47ABDE1D5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71894E-916A-766F-533B-869639FEAD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35F0A8-2A57-08DB-F119-9ED33937E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3D436D5-E1F7-1B0C-F021-20FAE604E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4FF173-C77C-6A65-A9D9-224024BDD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747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96A695-D907-0045-18BF-F40E2F9F8C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257EDE4-5633-D05C-4BFF-4DD4BD9176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E93292-50B0-1E1E-E0F9-61E63B38EE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07E9BF-EB62-8769-2A6A-7EFBA51E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79338D-6ACE-9628-2CBF-E8B0BDE57C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20929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8BE9338-8494-ADE6-016A-2E8AF981D98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37228F-CDED-A954-E070-8565755720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F47359-741B-170A-AC11-14A6097F03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A865E9-A3AF-B578-5F6A-4B0940EDEE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B0AB6D-7680-02B4-61FB-57B2FC5FB5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30573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151BD1F-91AF-6708-1A3F-2183E07110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0C7957-A0B2-2107-714A-AEC0454558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11EC7A-8ABE-DFFE-8C1E-D9D5AF99C9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691109-F4F8-4597-962C-A4F4B7960636}" type="datetimeFigureOut">
              <a:rPr lang="en-US" smtClean="0"/>
              <a:t>9/19/2025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58ADEE-0D6A-7042-368A-EC33D85B55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22F933-7764-CCDC-3B4E-563FCBC1CE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4939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illustrations/blackboard-schult%C3%BCte-3651948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icture containing text, indoor, computer, picture frame&#10;&#10;Description automatically generated">
            <a:extLst>
              <a:ext uri="{FF2B5EF4-FFF2-40B4-BE49-F238E27FC236}">
                <a16:creationId xmlns:a16="http://schemas.microsoft.com/office/drawing/2014/main" id="{65557370-C2A5-83A0-D262-D15C65ADC8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705957" y="575510"/>
            <a:ext cx="6780085" cy="478843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BEBAE28-7DBB-76FF-302F-7EB836AA9DC1}"/>
              </a:ext>
            </a:extLst>
          </p:cNvPr>
          <p:cNvSpPr txBox="1"/>
          <p:nvPr/>
        </p:nvSpPr>
        <p:spPr>
          <a:xfrm>
            <a:off x="3818783" y="1494055"/>
            <a:ext cx="473413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chemeClr val="bg1"/>
                </a:solidFill>
                <a:latin typeface="Twinkl" panose="02000000000000000000" pitchFamily="2" charset="0"/>
              </a:rPr>
              <a:t>Year 4</a:t>
            </a:r>
          </a:p>
          <a:p>
            <a:pPr algn="ctr"/>
            <a:endParaRPr lang="en-GB" sz="2800" dirty="0">
              <a:solidFill>
                <a:schemeClr val="bg1"/>
              </a:solidFill>
              <a:latin typeface="Twinkl" panose="02000000000000000000" pitchFamily="2" charset="0"/>
            </a:endParaRPr>
          </a:p>
          <a:p>
            <a:pPr algn="ctr"/>
            <a:r>
              <a:rPr lang="en-GB" sz="2800" dirty="0">
                <a:solidFill>
                  <a:schemeClr val="bg1"/>
                </a:solidFill>
                <a:latin typeface="Twinkl" panose="02000000000000000000" pitchFamily="2" charset="0"/>
              </a:rPr>
              <a:t>Magnolia:  Miss Woods</a:t>
            </a:r>
          </a:p>
          <a:p>
            <a:pPr algn="ctr"/>
            <a:r>
              <a:rPr lang="en-GB" sz="2800" dirty="0">
                <a:solidFill>
                  <a:schemeClr val="bg1"/>
                </a:solidFill>
                <a:latin typeface="Twinkl" panose="02000000000000000000" pitchFamily="2" charset="0"/>
              </a:rPr>
              <a:t>Maple: Mrs White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4437E1B3-DED8-FFB3-22F6-97CC82C35C14}"/>
              </a:ext>
            </a:extLst>
          </p:cNvPr>
          <p:cNvSpPr txBox="1">
            <a:spLocks/>
          </p:cNvSpPr>
          <p:nvPr/>
        </p:nvSpPr>
        <p:spPr>
          <a:xfrm>
            <a:off x="3613766" y="5735682"/>
            <a:ext cx="5144168" cy="8044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SzPct val="73000"/>
              <a:buFontTx/>
              <a:buNone/>
              <a:defRPr sz="3200" b="1" kern="1200" spc="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286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SzPct val="70000"/>
              <a:buFont typeface="Arial" panose="020B0604020202020204" pitchFamily="34" charset="0"/>
              <a:buChar char="•"/>
              <a:defRPr sz="2800" b="1" kern="1200" spc="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7432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SzPct val="73000"/>
              <a:buFontTx/>
              <a:buNone/>
              <a:defRPr sz="2400" b="1" kern="1200" spc="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86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SzPct val="73000"/>
              <a:buFont typeface="Arial" panose="020B0604020202020204" pitchFamily="34" charset="0"/>
              <a:buChar char="•"/>
              <a:defRPr sz="2000" b="1" kern="1200" spc="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864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SzPct val="73000"/>
              <a:buFontTx/>
              <a:buNone/>
              <a:defRPr sz="2000" b="1" kern="1200" spc="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300"/>
              </a:spcBef>
            </a:pPr>
            <a:r>
              <a:rPr lang="en-GB" sz="2400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A copy of these slides will be on the school website.</a:t>
            </a:r>
          </a:p>
        </p:txBody>
      </p:sp>
    </p:spTree>
    <p:extLst>
      <p:ext uri="{BB962C8B-B14F-4D97-AF65-F5344CB8AC3E}">
        <p14:creationId xmlns:p14="http://schemas.microsoft.com/office/powerpoint/2010/main" val="19524535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42C24-922F-4555-9ED9-79F437E572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1952004" cy="1058411"/>
          </a:xfrm>
        </p:spPr>
        <p:txBody>
          <a:bodyPr>
            <a:normAutofit/>
          </a:bodyPr>
          <a:lstStyle/>
          <a:p>
            <a:pPr algn="ctr"/>
            <a:r>
              <a:rPr lang="en-GB" sz="3600" u="sng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Our Class Rules: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E02239-1FDE-47F5-BD0C-6092E2E548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7039" y="1128850"/>
            <a:ext cx="10997926" cy="5471897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sz="2800" b="0" dirty="0">
              <a:solidFill>
                <a:schemeClr val="accent6">
                  <a:lumMod val="50000"/>
                </a:schemeClr>
              </a:solidFill>
              <a:latin typeface="Twinkl Cursive Unlooped" panose="02000000000000000000" pitchFamily="2" charset="0"/>
              <a:cs typeface="Calibri" panose="020F050202020403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b="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325FF51-595D-087A-2374-A29795043B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035" y="1379597"/>
            <a:ext cx="4013120" cy="52211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D5ED086-C7D9-0B2A-E064-1053ED1C71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0470" y="1379597"/>
            <a:ext cx="3524430" cy="5134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243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E3314875-94A1-74DB-1F74-0D5AAA7616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1952004" cy="1058411"/>
          </a:xfrm>
        </p:spPr>
        <p:txBody>
          <a:bodyPr>
            <a:normAutofit/>
          </a:bodyPr>
          <a:lstStyle/>
          <a:p>
            <a:pPr algn="ctr"/>
            <a:r>
              <a:rPr lang="en-GB" sz="3600" u="sng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Our timetable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FB8012-ECBC-9B7D-5B95-123CC1D290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0201" y="1058411"/>
            <a:ext cx="8756799" cy="5542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4035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05D970-BBAE-1ADF-5B79-E7332218CE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16A48A-2F96-8A35-C7C6-8F23E617BB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29807" y="0"/>
            <a:ext cx="2367185" cy="1058411"/>
          </a:xfrm>
        </p:spPr>
        <p:txBody>
          <a:bodyPr>
            <a:normAutofit/>
          </a:bodyPr>
          <a:lstStyle/>
          <a:p>
            <a:pPr algn="ctr"/>
            <a:r>
              <a:rPr lang="en-GB" sz="3600" u="sng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Homework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9359A50F-58E2-66E4-6975-000753B52A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2780210"/>
              </p:ext>
            </p:extLst>
          </p:nvPr>
        </p:nvGraphicFramePr>
        <p:xfrm>
          <a:off x="241300" y="965200"/>
          <a:ext cx="4965700" cy="5868845"/>
        </p:xfrm>
        <a:graphic>
          <a:graphicData uri="http://schemas.openxmlformats.org/drawingml/2006/table">
            <a:tbl>
              <a:tblPr firstRow="1" firstCol="1" bandRow="1"/>
              <a:tblGrid>
                <a:gridCol w="2079504">
                  <a:extLst>
                    <a:ext uri="{9D8B030D-6E8A-4147-A177-3AD203B41FA5}">
                      <a16:colId xmlns:a16="http://schemas.microsoft.com/office/drawing/2014/main" val="3463311506"/>
                    </a:ext>
                  </a:extLst>
                </a:gridCol>
                <a:gridCol w="403346">
                  <a:extLst>
                    <a:ext uri="{9D8B030D-6E8A-4147-A177-3AD203B41FA5}">
                      <a16:colId xmlns:a16="http://schemas.microsoft.com/office/drawing/2014/main" val="2216020944"/>
                    </a:ext>
                  </a:extLst>
                </a:gridCol>
                <a:gridCol w="2057466">
                  <a:extLst>
                    <a:ext uri="{9D8B030D-6E8A-4147-A177-3AD203B41FA5}">
                      <a16:colId xmlns:a16="http://schemas.microsoft.com/office/drawing/2014/main" val="979461657"/>
                    </a:ext>
                  </a:extLst>
                </a:gridCol>
                <a:gridCol w="425384">
                  <a:extLst>
                    <a:ext uri="{9D8B030D-6E8A-4147-A177-3AD203B41FA5}">
                      <a16:colId xmlns:a16="http://schemas.microsoft.com/office/drawing/2014/main" val="2324428804"/>
                    </a:ext>
                  </a:extLst>
                </a:gridCol>
              </a:tblGrid>
              <a:tr h="255464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400" b="1" kern="100">
                          <a:effectLst/>
                          <a:latin typeface="Twinkl Cursive Unlooped" panose="02000000000000000000" pitchFamily="2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Home Learning 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b="1" kern="100">
                          <a:effectLst/>
                          <a:latin typeface="Twinkl Cursive Unlooped" panose="02000000000000000000" pitchFamily="2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Date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3191398"/>
                  </a:ext>
                </a:extLst>
              </a:tr>
              <a:tr h="218978"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b="1" kern="100">
                          <a:effectLst/>
                          <a:latin typeface="Twinkl Cursive Unlooped" panose="02000000000000000000" pitchFamily="2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Tick the home learning you have completed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5798318"/>
                  </a:ext>
                </a:extLst>
              </a:tr>
              <a:tr h="2625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300"/>
                        </a:spcAft>
                        <a:buNone/>
                      </a:pPr>
                      <a:r>
                        <a:rPr lang="en-GB" sz="1200" kern="100">
                          <a:effectLst/>
                          <a:latin typeface="Twinkl Cursive Unlooped" panose="0200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Reading 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300"/>
                        </a:spcAft>
                        <a:buNone/>
                      </a:pPr>
                      <a:r>
                        <a:rPr lang="en-GB" sz="1400" kern="100">
                          <a:effectLst/>
                          <a:latin typeface="Twinkl Cursive Unlooped" panose="0200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 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300"/>
                        </a:spcAft>
                        <a:buNone/>
                      </a:pPr>
                      <a:r>
                        <a:rPr lang="en-GB" sz="1200" kern="100">
                          <a:effectLst/>
                          <a:latin typeface="Twinkl Cursive Unlooped" panose="0200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Times tables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300"/>
                        </a:spcAft>
                        <a:buNone/>
                      </a:pPr>
                      <a:r>
                        <a:rPr lang="en-GB" sz="1400" kern="100">
                          <a:effectLst/>
                          <a:latin typeface="Twinkl Cursive Unlooped" panose="0200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 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439156"/>
                  </a:ext>
                </a:extLst>
              </a:tr>
              <a:tr h="2625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300"/>
                        </a:spcAft>
                        <a:buNone/>
                      </a:pPr>
                      <a:r>
                        <a:rPr lang="en-GB" sz="1200" kern="100">
                          <a:effectLst/>
                          <a:latin typeface="Twinkl Cursive Unlooped" panose="0200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Learning spellings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300"/>
                        </a:spcAft>
                        <a:buNone/>
                      </a:pPr>
                      <a:r>
                        <a:rPr lang="en-GB" sz="1200" kern="100">
                          <a:effectLst/>
                          <a:latin typeface="Twinkl Cursive Unlooped" panose="0200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 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300"/>
                        </a:spcAft>
                        <a:buNone/>
                      </a:pPr>
                      <a:r>
                        <a:rPr lang="en-GB" sz="1200" kern="100">
                          <a:effectLst/>
                          <a:latin typeface="Twinkl Cursive Unlooped" panose="0200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Learning task 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300"/>
                        </a:spcAft>
                        <a:buNone/>
                      </a:pPr>
                      <a:r>
                        <a:rPr lang="en-GB" sz="1200" kern="100">
                          <a:effectLst/>
                          <a:latin typeface="Twinkl Cursive Unlooped" panose="0200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 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22776901"/>
                  </a:ext>
                </a:extLst>
              </a:tr>
              <a:tr h="3818951">
                <a:tc gridSpan="4">
                  <a:txBody>
                    <a:bodyPr/>
                    <a:lstStyle/>
                    <a:p>
                      <a:pPr marL="13970">
                        <a:lnSpc>
                          <a:spcPct val="115000"/>
                        </a:lnSpc>
                        <a:spcAft>
                          <a:spcPts val="300"/>
                        </a:spcAft>
                        <a:buNone/>
                      </a:pPr>
                      <a:r>
                        <a:rPr lang="en-GB" sz="1400" b="1" kern="100" dirty="0">
                          <a:effectLst/>
                          <a:latin typeface="Twinkl Cursive Unlooped" panose="0200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Learning Task –Maths</a:t>
                      </a:r>
                    </a:p>
                    <a:p>
                      <a:pPr marL="13970">
                        <a:lnSpc>
                          <a:spcPct val="115000"/>
                        </a:lnSpc>
                        <a:spcAft>
                          <a:spcPts val="300"/>
                        </a:spcAft>
                        <a:buNone/>
                      </a:pPr>
                      <a:endParaRPr lang="en-GB" sz="1400" b="1" kern="100" dirty="0">
                        <a:effectLst/>
                        <a:latin typeface="Twinkl Cursive Unlooped" panose="02000000000000000000" pitchFamily="2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3970">
                        <a:lnSpc>
                          <a:spcPct val="115000"/>
                        </a:lnSpc>
                        <a:spcAft>
                          <a:spcPts val="300"/>
                        </a:spcAft>
                        <a:buNone/>
                      </a:pPr>
                      <a:endParaRPr lang="en-GB" sz="1400" b="1" kern="100" dirty="0">
                        <a:effectLst/>
                        <a:latin typeface="Twinkl Cursive Unlooped" panose="02000000000000000000" pitchFamily="2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3970">
                        <a:lnSpc>
                          <a:spcPct val="115000"/>
                        </a:lnSpc>
                        <a:spcAft>
                          <a:spcPts val="300"/>
                        </a:spcAft>
                        <a:buNone/>
                      </a:pPr>
                      <a:endParaRPr lang="en-GB" sz="1400" b="1" kern="100" dirty="0">
                        <a:effectLst/>
                        <a:latin typeface="Twinkl Cursive Unlooped" panose="02000000000000000000" pitchFamily="2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3970">
                        <a:lnSpc>
                          <a:spcPct val="115000"/>
                        </a:lnSpc>
                        <a:spcAft>
                          <a:spcPts val="300"/>
                        </a:spcAft>
                        <a:buNone/>
                      </a:pPr>
                      <a:endParaRPr lang="en-GB" sz="1400" b="1" kern="100" dirty="0">
                        <a:effectLst/>
                        <a:latin typeface="Twinkl Cursive Unlooped" panose="02000000000000000000" pitchFamily="2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3970">
                        <a:lnSpc>
                          <a:spcPct val="115000"/>
                        </a:lnSpc>
                        <a:spcAft>
                          <a:spcPts val="300"/>
                        </a:spcAft>
                        <a:buNone/>
                      </a:pPr>
                      <a:endParaRPr lang="en-GB" sz="1400" b="1" kern="100" dirty="0">
                        <a:effectLst/>
                        <a:latin typeface="Twinkl Cursive Unlooped" panose="02000000000000000000" pitchFamily="2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3970">
                        <a:lnSpc>
                          <a:spcPct val="115000"/>
                        </a:lnSpc>
                        <a:spcAft>
                          <a:spcPts val="300"/>
                        </a:spcAft>
                        <a:buNone/>
                      </a:pPr>
                      <a:endParaRPr lang="en-GB" sz="1400" b="1" kern="100" dirty="0">
                        <a:effectLst/>
                        <a:latin typeface="Twinkl Cursive Unlooped" panose="02000000000000000000" pitchFamily="2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3970">
                        <a:lnSpc>
                          <a:spcPct val="115000"/>
                        </a:lnSpc>
                        <a:spcAft>
                          <a:spcPts val="300"/>
                        </a:spcAft>
                        <a:buNone/>
                      </a:pPr>
                      <a:endParaRPr lang="en-GB" sz="1400" b="1" kern="100" dirty="0">
                        <a:effectLst/>
                        <a:latin typeface="Twinkl Cursive Unlooped" panose="02000000000000000000" pitchFamily="2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3970">
                        <a:lnSpc>
                          <a:spcPct val="115000"/>
                        </a:lnSpc>
                        <a:spcAft>
                          <a:spcPts val="300"/>
                        </a:spcAft>
                        <a:buNone/>
                      </a:pPr>
                      <a:endParaRPr lang="en-GB" sz="1400" b="1" kern="100" dirty="0">
                        <a:effectLst/>
                        <a:latin typeface="Twinkl Cursive Unlooped" panose="02000000000000000000" pitchFamily="2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3970">
                        <a:lnSpc>
                          <a:spcPct val="115000"/>
                        </a:lnSpc>
                        <a:spcAft>
                          <a:spcPts val="300"/>
                        </a:spcAft>
                        <a:buNone/>
                      </a:pPr>
                      <a:endParaRPr lang="en-GB" sz="1400" b="1" kern="100" dirty="0">
                        <a:effectLst/>
                        <a:latin typeface="Twinkl Cursive Unlooped" panose="02000000000000000000" pitchFamily="2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3970">
                        <a:lnSpc>
                          <a:spcPct val="115000"/>
                        </a:lnSpc>
                        <a:spcAft>
                          <a:spcPts val="300"/>
                        </a:spcAft>
                        <a:buNone/>
                      </a:pPr>
                      <a:endParaRPr lang="en-GB" sz="1400" b="1" kern="100" dirty="0">
                        <a:effectLst/>
                        <a:latin typeface="Twinkl Cursive Unlooped" panose="02000000000000000000" pitchFamily="2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3970">
                        <a:lnSpc>
                          <a:spcPct val="115000"/>
                        </a:lnSpc>
                        <a:spcAft>
                          <a:spcPts val="300"/>
                        </a:spcAft>
                        <a:buNone/>
                      </a:pPr>
                      <a:endParaRPr lang="en-GB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3970">
                        <a:lnSpc>
                          <a:spcPct val="115000"/>
                        </a:lnSpc>
                        <a:spcAft>
                          <a:spcPts val="300"/>
                        </a:spcAft>
                        <a:buNone/>
                      </a:pPr>
                      <a:r>
                        <a:rPr lang="en-GB" sz="1400" kern="100" dirty="0">
                          <a:effectLst/>
                          <a:latin typeface="Twinkl Cursive Unlooped" panose="0200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 </a:t>
                      </a:r>
                      <a:endParaRPr lang="en-GB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4597204"/>
                  </a:ext>
                </a:extLst>
              </a:tr>
              <a:tr h="562338">
                <a:tc gridSpan="4">
                  <a:txBody>
                    <a:bodyPr/>
                    <a:lstStyle/>
                    <a:p>
                      <a:pPr marL="104140">
                        <a:lnSpc>
                          <a:spcPct val="115000"/>
                        </a:lnSpc>
                        <a:spcAft>
                          <a:spcPts val="300"/>
                        </a:spcAft>
                        <a:buNone/>
                      </a:pPr>
                      <a:r>
                        <a:rPr lang="en-GB" sz="1400" kern="100" dirty="0">
                          <a:effectLst/>
                          <a:latin typeface="Twinkl Cursive Unlooped" panose="02000000000000000000" pitchFamily="2" charset="0"/>
                          <a:ea typeface="Times New Roman" panose="02020603050405020304" pitchFamily="18" charset="0"/>
                          <a:cs typeface="Aptos" panose="020B0004020202020204" pitchFamily="34" charset="0"/>
                        </a:rPr>
                        <a:t> </a:t>
                      </a:r>
                      <a:endParaRPr lang="en-GB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300"/>
                        </a:spcAft>
                        <a:buNone/>
                      </a:pPr>
                      <a:r>
                        <a:rPr lang="en-GB" sz="1400" kern="1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300"/>
                        </a:spcAft>
                        <a:buNone/>
                      </a:pPr>
                      <a:endParaRPr lang="en-GB" sz="1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300"/>
                        </a:spcAft>
                        <a:buNone/>
                      </a:pPr>
                      <a:endParaRPr lang="en-GB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977237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00134250-D058-3B67-F52E-3989131CFDFE}"/>
              </a:ext>
            </a:extLst>
          </p:cNvPr>
          <p:cNvSpPr txBox="1"/>
          <p:nvPr/>
        </p:nvSpPr>
        <p:spPr>
          <a:xfrm>
            <a:off x="5613400" y="1202541"/>
            <a:ext cx="6096000" cy="5028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0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Handed out on Friday and returned on Tuesday.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0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All completed using pencil.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0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No longer than 20 minutes to complete the main task.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Children to tick which task they have completed.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0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Please let us know if</a:t>
            </a:r>
            <a:r>
              <a:rPr lang="en-GB" sz="2400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 there are any difficulties</a:t>
            </a:r>
          </a:p>
        </p:txBody>
      </p:sp>
    </p:spTree>
    <p:extLst>
      <p:ext uri="{BB962C8B-B14F-4D97-AF65-F5344CB8AC3E}">
        <p14:creationId xmlns:p14="http://schemas.microsoft.com/office/powerpoint/2010/main" val="7988037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7379DFBC-19B3-4530-B413-DE25874BCBD3}"/>
              </a:ext>
            </a:extLst>
          </p:cNvPr>
          <p:cNvSpPr txBox="1"/>
          <p:nvPr/>
        </p:nvSpPr>
        <p:spPr>
          <a:xfrm>
            <a:off x="-229644" y="227401"/>
            <a:ext cx="1219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Reading expectations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5C47417-E53A-458D-00CB-21D8149A32FB}"/>
              </a:ext>
            </a:extLst>
          </p:cNvPr>
          <p:cNvSpPr txBox="1"/>
          <p:nvPr/>
        </p:nvSpPr>
        <p:spPr>
          <a:xfrm>
            <a:off x="0" y="821087"/>
            <a:ext cx="7892716" cy="5170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>
              <a:spcAft>
                <a:spcPts val="1200"/>
              </a:spcAft>
            </a:pPr>
            <a:r>
              <a:rPr lang="en-GB" sz="2400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Please read to and with your child 5 times a week.</a:t>
            </a:r>
          </a:p>
          <a:p>
            <a:pPr lvl="1">
              <a:spcAft>
                <a:spcPts val="1200"/>
              </a:spcAft>
            </a:pPr>
            <a:r>
              <a:rPr lang="en-GB" sz="2400" u="sng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Skills to focus on:</a:t>
            </a:r>
          </a:p>
          <a:p>
            <a:pPr marL="800100" lvl="1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Reading fluently </a:t>
            </a:r>
          </a:p>
          <a:p>
            <a:pPr marL="800100" lvl="1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Summarising</a:t>
            </a:r>
          </a:p>
          <a:p>
            <a:pPr marL="800100" lvl="1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Retrieval</a:t>
            </a:r>
          </a:p>
          <a:p>
            <a:pPr marL="800100" lvl="1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Guessing meaning of unfamiliar words</a:t>
            </a:r>
          </a:p>
          <a:p>
            <a:pPr marL="800100" lvl="1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Inferences</a:t>
            </a:r>
          </a:p>
          <a:p>
            <a:pPr lvl="1">
              <a:spcAft>
                <a:spcPts val="1200"/>
              </a:spcAft>
            </a:pPr>
            <a:r>
              <a:rPr lang="en-GB" sz="2400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Please</a:t>
            </a:r>
          </a:p>
          <a:p>
            <a:pPr marL="800100" lvl="1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use your local library</a:t>
            </a:r>
          </a:p>
          <a:p>
            <a:pPr marL="800100" lvl="1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model the above skills when you read at home.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EFE3070-062F-436B-685D-4A587DACACA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892716" y="519788"/>
            <a:ext cx="4137533" cy="266154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5C36787-A411-E470-8D15-7885B622A8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69928" y="4903879"/>
            <a:ext cx="2367215" cy="130851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E4C132A-70D5-8688-8329-03F973219DE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00064" y="3676667"/>
            <a:ext cx="3162292" cy="104789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6F3FCC7-E220-7FDF-4A38-E885A5C0C5BD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53368" y="4163496"/>
            <a:ext cx="1346696" cy="246710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65772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239"/>
    </mc:Choice>
    <mc:Fallback xmlns="">
      <p:transition spd="slow" advTm="81239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CA21FD9-E15A-009D-EC8A-8C85D044BF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552" y="560218"/>
            <a:ext cx="8345065" cy="362000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4EF5FBB-D05D-9128-E6C6-8539FA69EB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552" y="4489514"/>
            <a:ext cx="5578174" cy="2143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224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4BA6EC-8464-43E0-98C2-BDD2179CFB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100" y="1010653"/>
            <a:ext cx="11910881" cy="5270501"/>
          </a:xfrm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GB" sz="2400" b="0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The spelling rule is </a:t>
            </a:r>
            <a:r>
              <a:rPr lang="en-GB" sz="2400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key, not just the spelling words. 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We add extra words into the test that follow the pattern taught. This is to support the children to apply the rule outside of their test. </a:t>
            </a:r>
          </a:p>
          <a:p>
            <a:pPr marL="0" indent="0">
              <a:lnSpc>
                <a:spcPct val="150000"/>
              </a:lnSpc>
              <a:buNone/>
            </a:pPr>
            <a:endParaRPr lang="en-GB" sz="2400" dirty="0">
              <a:solidFill>
                <a:schemeClr val="accent6">
                  <a:lumMod val="50000"/>
                </a:schemeClr>
              </a:solidFill>
              <a:latin typeface="Twinkl" panose="02000000000000000000" pitchFamily="2" charset="0"/>
              <a:cs typeface="Calibri" panose="020F0502020204030204" pitchFamily="34" charset="0"/>
            </a:endParaRPr>
          </a:p>
          <a:p>
            <a:pPr marL="144000" indent="-1440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We want children to be independent writers using nouns, noun phrases, conjunctions, prepositions and full sentences.</a:t>
            </a:r>
          </a:p>
          <a:p>
            <a:pPr marL="144000" indent="-1440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We want children to use joined handwriting, paying attention to capital letters, commas and full stops. 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51F95C8-4B92-BD32-AD3B-DA963FB98354}"/>
              </a:ext>
            </a:extLst>
          </p:cNvPr>
          <p:cNvSpPr txBox="1">
            <a:spLocks/>
          </p:cNvSpPr>
          <p:nvPr/>
        </p:nvSpPr>
        <p:spPr>
          <a:xfrm>
            <a:off x="35378" y="66688"/>
            <a:ext cx="11991522" cy="943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800" b="1" kern="1200" spc="1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600" b="0" u="sng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Spellings and Writing</a:t>
            </a:r>
          </a:p>
        </p:txBody>
      </p:sp>
    </p:spTree>
    <p:extLst>
      <p:ext uri="{BB962C8B-B14F-4D97-AF65-F5344CB8AC3E}">
        <p14:creationId xmlns:p14="http://schemas.microsoft.com/office/powerpoint/2010/main" val="6069067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7379DFBC-19B3-4530-B413-DE25874BCBD3}"/>
              </a:ext>
            </a:extLst>
          </p:cNvPr>
          <p:cNvSpPr txBox="1"/>
          <p:nvPr/>
        </p:nvSpPr>
        <p:spPr>
          <a:xfrm>
            <a:off x="105104" y="355899"/>
            <a:ext cx="1219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Multiplication tables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953812B-852F-4C7D-9524-530CE42161BC}"/>
              </a:ext>
            </a:extLst>
          </p:cNvPr>
          <p:cNvSpPr txBox="1"/>
          <p:nvPr/>
        </p:nvSpPr>
        <p:spPr>
          <a:xfrm>
            <a:off x="266700" y="1098390"/>
            <a:ext cx="11442700" cy="6692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u="sng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National expectations for end of Year 4:</a:t>
            </a:r>
            <a:endParaRPr lang="en-GB" sz="2400" dirty="0">
              <a:solidFill>
                <a:schemeClr val="accent6">
                  <a:lumMod val="50000"/>
                </a:schemeClr>
              </a:solidFill>
              <a:latin typeface="Twinkl" panose="02000000000000000000" pitchFamily="2" charset="0"/>
              <a:cs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To recall multiplication and division facts for all times tables up to 12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Children confident to solve multiplication and division questions in lots of different contexts, not just for the test. </a:t>
            </a:r>
          </a:p>
          <a:p>
            <a:pPr>
              <a:lnSpc>
                <a:spcPct val="150000"/>
              </a:lnSpc>
            </a:pPr>
            <a:r>
              <a:rPr lang="en-GB" sz="2400" u="sng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Multiplication Check: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Online test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June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20 questions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6 seconds per question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36 = ? X 3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accent6">
                  <a:lumMod val="50000"/>
                </a:schemeClr>
              </a:solidFill>
              <a:latin typeface="Twinkl" panose="02000000000000000000" pitchFamily="2" charset="0"/>
              <a:cs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endParaRPr lang="en-GB" sz="2400" u="sng" dirty="0">
              <a:solidFill>
                <a:schemeClr val="accent6">
                  <a:lumMod val="50000"/>
                </a:schemeClr>
              </a:solidFill>
              <a:latin typeface="Twinkl" panose="02000000000000000000" pitchFamily="2" charset="0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2102EA-3C65-F99E-665B-A50815AF0C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6181" y="2956055"/>
            <a:ext cx="3533219" cy="148879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A251A07-447F-CC28-5F5D-2D566F6DE39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77407" y="4654952"/>
            <a:ext cx="2531993" cy="164756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F457B34-2A7B-5536-A61A-BA9B7E20AD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19202" y="4816503"/>
            <a:ext cx="3534268" cy="94310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3261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239"/>
    </mc:Choice>
    <mc:Fallback xmlns="">
      <p:transition spd="slow" advTm="81239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7379DFBC-19B3-4530-B413-DE25874BCBD3}"/>
              </a:ext>
            </a:extLst>
          </p:cNvPr>
          <p:cNvSpPr txBox="1"/>
          <p:nvPr/>
        </p:nvSpPr>
        <p:spPr>
          <a:xfrm>
            <a:off x="453696" y="745908"/>
            <a:ext cx="51894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Out of school achievements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DC710C4-32B8-43CF-8871-EAB320B15DDB}"/>
              </a:ext>
            </a:extLst>
          </p:cNvPr>
          <p:cNvSpPr txBox="1"/>
          <p:nvPr/>
        </p:nvSpPr>
        <p:spPr>
          <a:xfrm>
            <a:off x="453696" y="2090172"/>
            <a:ext cx="542500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Please send in a photo of your child with a medal / certificate to share with the class. </a:t>
            </a:r>
          </a:p>
          <a:p>
            <a:endParaRPr lang="en-GB" sz="2400" dirty="0">
              <a:solidFill>
                <a:schemeClr val="accent6">
                  <a:lumMod val="50000"/>
                </a:schemeClr>
              </a:solidFill>
              <a:latin typeface="Twinkl" panose="02000000000000000000" pitchFamily="2" charset="0"/>
              <a:cs typeface="Calibri" panose="020F0502020204030204" pitchFamily="34" charset="0"/>
            </a:endParaRPr>
          </a:p>
          <a:p>
            <a:r>
              <a:rPr lang="en-GB" sz="2400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This will go on the communal display board (if the children are comfortable with this).</a:t>
            </a:r>
          </a:p>
        </p:txBody>
      </p:sp>
      <p:pic>
        <p:nvPicPr>
          <p:cNvPr id="1030" name="Picture 6" descr="gold medal for winner tournament 2110613 Vector Art at Vecteezy">
            <a:extLst>
              <a:ext uri="{FF2B5EF4-FFF2-40B4-BE49-F238E27FC236}">
                <a16:creationId xmlns:a16="http://schemas.microsoft.com/office/drawing/2014/main" id="{3C494FD4-C227-6C1A-CA9E-4D4877480F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84379" y="-745908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95357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239"/>
    </mc:Choice>
    <mc:Fallback xmlns="">
      <p:transition spd="slow" advTm="812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F76123-0DC3-AD42-FD7F-9CED58B8E0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ED715F70-6678-9646-E5C4-D0731EC86C4E}"/>
              </a:ext>
            </a:extLst>
          </p:cNvPr>
          <p:cNvSpPr txBox="1"/>
          <p:nvPr/>
        </p:nvSpPr>
        <p:spPr>
          <a:xfrm>
            <a:off x="0" y="216057"/>
            <a:ext cx="1219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Points to remember: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A131165-C23E-DAE8-036E-D4155DFC8E55}"/>
              </a:ext>
            </a:extLst>
          </p:cNvPr>
          <p:cNvSpPr txBox="1"/>
          <p:nvPr/>
        </p:nvSpPr>
        <p:spPr>
          <a:xfrm>
            <a:off x="670910" y="814264"/>
            <a:ext cx="11152789" cy="795480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u="sng" dirty="0">
                <a:solidFill>
                  <a:srgbClr val="385723"/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Uniform –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385723"/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No nail varnish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385723"/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Hair tied back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385723"/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Earrings out or with tape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385723"/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Name on </a:t>
            </a:r>
            <a:r>
              <a:rPr lang="en-GB" sz="2400" b="1" dirty="0">
                <a:solidFill>
                  <a:srgbClr val="385723"/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all</a:t>
            </a:r>
            <a:r>
              <a:rPr lang="en-GB" sz="2400" dirty="0">
                <a:solidFill>
                  <a:srgbClr val="385723"/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 items of clothing.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385723"/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Wellies for orchard days (no walking boots)</a:t>
            </a:r>
            <a:endParaRPr lang="en-GB" sz="2400" u="sng" dirty="0">
              <a:solidFill>
                <a:srgbClr val="385723"/>
              </a:solidFill>
              <a:latin typeface="Twinkl" panose="02000000000000000000" pitchFamily="2" charset="0"/>
              <a:cs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400" u="sng" dirty="0">
                <a:solidFill>
                  <a:srgbClr val="385723"/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Stationery shop: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385723"/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Please make sure your child knows how much money they are bringing in and what they plan to buy.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385723"/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We will send home the price menu when the shop starts.</a:t>
            </a:r>
          </a:p>
          <a:p>
            <a:pPr>
              <a:lnSpc>
                <a:spcPct val="150000"/>
              </a:lnSpc>
              <a:spcBef>
                <a:spcPts val="600"/>
              </a:spcBef>
            </a:pPr>
            <a:endParaRPr lang="en-GB" sz="2400" b="1" dirty="0">
              <a:solidFill>
                <a:srgbClr val="385723"/>
              </a:solidFill>
              <a:latin typeface="Twinkl" panose="02000000000000000000" pitchFamily="2" charset="0"/>
              <a:cs typeface="Calibri" panose="020F0502020204030204" pitchFamily="34" charset="0"/>
            </a:endParaRPr>
          </a:p>
          <a:p>
            <a:pPr>
              <a:lnSpc>
                <a:spcPct val="150000"/>
              </a:lnSpc>
              <a:spcBef>
                <a:spcPts val="600"/>
              </a:spcBef>
            </a:pPr>
            <a:endParaRPr lang="en-GB" sz="2400" b="1" dirty="0">
              <a:solidFill>
                <a:srgbClr val="385723"/>
              </a:solidFill>
              <a:latin typeface="Twinkl" panose="02000000000000000000" pitchFamily="2" charset="0"/>
              <a:cs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endParaRPr lang="en-GB" sz="2400" dirty="0">
              <a:solidFill>
                <a:srgbClr val="385723"/>
              </a:solidFill>
              <a:latin typeface="Twinkl" panose="02000000000000000000" pitchFamily="2" charset="0"/>
              <a:cs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endParaRPr lang="en-GB" sz="2400" dirty="0">
              <a:solidFill>
                <a:srgbClr val="385723"/>
              </a:solidFill>
              <a:latin typeface="Twinkl" panose="02000000000000000000" pitchFamily="2" charset="0"/>
              <a:cs typeface="Calibri" panose="020F0502020204030204" pitchFamily="34" charset="0"/>
            </a:endParaRPr>
          </a:p>
        </p:txBody>
      </p:sp>
      <p:pic>
        <p:nvPicPr>
          <p:cNvPr id="2" name="Picture 1" descr="A group of children working on a project&#10;&#10;AI-generated content may be incorrect.">
            <a:extLst>
              <a:ext uri="{FF2B5EF4-FFF2-40B4-BE49-F238E27FC236}">
                <a16:creationId xmlns:a16="http://schemas.microsoft.com/office/drawing/2014/main" id="{7FC3B70B-4000-BCDC-8126-94583D0D245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33064" y="814264"/>
            <a:ext cx="2988026" cy="2241019"/>
          </a:xfrm>
          <a:prstGeom prst="rect">
            <a:avLst/>
          </a:prstGeom>
          <a:ln w="127000">
            <a:solidFill>
              <a:srgbClr val="002060"/>
            </a:solidFill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93987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239"/>
    </mc:Choice>
    <mc:Fallback xmlns="">
      <p:transition spd="slow" advTm="812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7379DFBC-19B3-4530-B413-DE25874BCBD3}"/>
              </a:ext>
            </a:extLst>
          </p:cNvPr>
          <p:cNvSpPr txBox="1"/>
          <p:nvPr/>
        </p:nvSpPr>
        <p:spPr>
          <a:xfrm>
            <a:off x="0" y="152491"/>
            <a:ext cx="1219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>
                <a:solidFill>
                  <a:schemeClr val="accent6">
                    <a:lumMod val="50000"/>
                  </a:schemeClr>
                </a:solidFill>
                <a:latin typeface="Twinkl Cursive Unlooped" panose="02000000000000000000" pitchFamily="2" charset="0"/>
                <a:cs typeface="Calibri" panose="020F0502020204030204" pitchFamily="34" charset="0"/>
              </a:rPr>
              <a:t>Curriculum Enrichment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DC710C4-32B8-43CF-8871-EAB320B15DDB}"/>
              </a:ext>
            </a:extLst>
          </p:cNvPr>
          <p:cNvSpPr txBox="1"/>
          <p:nvPr/>
        </p:nvSpPr>
        <p:spPr>
          <a:xfrm>
            <a:off x="264489" y="1052461"/>
            <a:ext cx="67233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6">
                    <a:lumMod val="50000"/>
                  </a:schemeClr>
                </a:solidFill>
                <a:latin typeface="Twinkl Cursive Unlooped" panose="02000000000000000000" pitchFamily="2" charset="0"/>
                <a:cs typeface="Calibri" panose="020F0502020204030204" pitchFamily="34" charset="0"/>
              </a:rPr>
              <a:t>We are aiming to offer:</a:t>
            </a:r>
          </a:p>
          <a:p>
            <a:endParaRPr lang="en-GB" sz="2400" dirty="0">
              <a:solidFill>
                <a:schemeClr val="accent6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400" dirty="0">
              <a:solidFill>
                <a:schemeClr val="accent6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400" dirty="0">
              <a:solidFill>
                <a:schemeClr val="accent6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5C47417-E53A-458D-00CB-21D8149A32FB}"/>
              </a:ext>
            </a:extLst>
          </p:cNvPr>
          <p:cNvSpPr txBox="1"/>
          <p:nvPr/>
        </p:nvSpPr>
        <p:spPr>
          <a:xfrm>
            <a:off x="264488" y="1707341"/>
            <a:ext cx="11470311" cy="39204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u="sng" dirty="0">
                <a:solidFill>
                  <a:schemeClr val="accent6">
                    <a:lumMod val="50000"/>
                  </a:schemeClr>
                </a:solidFill>
                <a:latin typeface="Twinkl Cursive Unlooped" panose="02000000000000000000" pitchFamily="2" charset="0"/>
                <a:cs typeface="Calibri" panose="020F0502020204030204" pitchFamily="34" charset="0"/>
              </a:rPr>
              <a:t>Autumn: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chemeClr val="accent6">
                    <a:lumMod val="50000"/>
                  </a:schemeClr>
                </a:solidFill>
                <a:latin typeface="Twinkl Cursive Unlooped" panose="02000000000000000000" pitchFamily="2" charset="0"/>
                <a:cs typeface="Calibri" panose="020F0502020204030204" pitchFamily="34" charset="0"/>
              </a:rPr>
              <a:t>Class trip – Verulamium Museum St Albans</a:t>
            </a:r>
          </a:p>
          <a:p>
            <a:pPr>
              <a:lnSpc>
                <a:spcPct val="150000"/>
              </a:lnSpc>
            </a:pPr>
            <a:endParaRPr lang="en-GB" sz="2400" dirty="0">
              <a:solidFill>
                <a:schemeClr val="accent6">
                  <a:lumMod val="50000"/>
                </a:schemeClr>
              </a:solidFill>
              <a:latin typeface="Twinkl Cursive Unlooped" panose="02000000000000000000" pitchFamily="2" charset="0"/>
              <a:cs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400" u="sng" dirty="0">
                <a:solidFill>
                  <a:schemeClr val="accent6">
                    <a:lumMod val="50000"/>
                  </a:schemeClr>
                </a:solidFill>
                <a:latin typeface="Twinkl Cursive Unlooped" panose="02000000000000000000" pitchFamily="2" charset="0"/>
                <a:cs typeface="Calibri" panose="020F0502020204030204" pitchFamily="34" charset="0"/>
              </a:rPr>
              <a:t>Spring/Summer: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chemeClr val="accent6">
                    <a:lumMod val="50000"/>
                  </a:schemeClr>
                </a:solidFill>
                <a:latin typeface="Twinkl Cursive Unlooped" panose="02000000000000000000" pitchFamily="2" charset="0"/>
                <a:cs typeface="Calibri" panose="020F0502020204030204" pitchFamily="34" charset="0"/>
              </a:rPr>
              <a:t>Drumming - Djembe</a:t>
            </a: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chemeClr val="accent6">
                    <a:lumMod val="50000"/>
                  </a:schemeClr>
                </a:solidFill>
                <a:latin typeface="Twinkl Cursive Unlooped" panose="02000000000000000000" pitchFamily="2" charset="0"/>
                <a:cs typeface="Calibri" panose="020F0502020204030204" pitchFamily="34" charset="0"/>
              </a:rPr>
              <a:t>Local </a:t>
            </a:r>
            <a:r>
              <a:rPr lang="en-GB" sz="2400" dirty="0">
                <a:solidFill>
                  <a:srgbClr val="385723"/>
                </a:solidFill>
                <a:latin typeface="Twinkl Cursive Unlooped" panose="02000000000000000000" pitchFamily="2" charset="0"/>
                <a:cs typeface="Calibri" panose="020F0502020204030204" pitchFamily="34" charset="0"/>
              </a:rPr>
              <a:t>area</a:t>
            </a:r>
            <a:r>
              <a:rPr lang="en-GB" sz="2400" dirty="0">
                <a:solidFill>
                  <a:schemeClr val="accent6">
                    <a:lumMod val="50000"/>
                  </a:schemeClr>
                </a:solidFill>
                <a:latin typeface="Twinkl Cursive Unlooped" panose="02000000000000000000" pitchFamily="2" charset="0"/>
                <a:cs typeface="Calibri" panose="020F0502020204030204" pitchFamily="34" charset="0"/>
              </a:rPr>
              <a:t> visit </a:t>
            </a:r>
          </a:p>
          <a:p>
            <a:pPr>
              <a:lnSpc>
                <a:spcPct val="150000"/>
              </a:lnSpc>
            </a:pPr>
            <a:endParaRPr lang="en-GB" sz="2400" dirty="0">
              <a:solidFill>
                <a:schemeClr val="accent6">
                  <a:lumMod val="50000"/>
                </a:schemeClr>
              </a:solidFill>
              <a:latin typeface="Twinkl Cursive Unlooped" panose="02000000000000000000" pitchFamily="2" charset="0"/>
              <a:cs typeface="Calibri" panose="020F0502020204030204" pitchFamily="34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5EBD4BE-6E9E-E8FF-F8AD-8E9D0B4B26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6273327"/>
              </p:ext>
            </p:extLst>
          </p:nvPr>
        </p:nvGraphicFramePr>
        <p:xfrm>
          <a:off x="3694592" y="3666410"/>
          <a:ext cx="8040208" cy="23774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20104">
                  <a:extLst>
                    <a:ext uri="{9D8B030D-6E8A-4147-A177-3AD203B41FA5}">
                      <a16:colId xmlns:a16="http://schemas.microsoft.com/office/drawing/2014/main" val="2884904359"/>
                    </a:ext>
                  </a:extLst>
                </a:gridCol>
                <a:gridCol w="4020104">
                  <a:extLst>
                    <a:ext uri="{9D8B030D-6E8A-4147-A177-3AD203B41FA5}">
                      <a16:colId xmlns:a16="http://schemas.microsoft.com/office/drawing/2014/main" val="75447727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385723"/>
                          </a:solidFill>
                          <a:latin typeface="Twinkl" panose="02000000000000000000" pitchFamily="2" charset="0"/>
                        </a:rPr>
                        <a:t>Outdoor learning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68829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dirty="0">
                          <a:solidFill>
                            <a:srgbClr val="385723"/>
                          </a:solidFill>
                          <a:latin typeface="Twinkl" panose="02000000000000000000" pitchFamily="2" charset="0"/>
                        </a:rPr>
                        <a:t>Cooking on a fire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dirty="0">
                          <a:solidFill>
                            <a:srgbClr val="385723"/>
                          </a:solidFill>
                          <a:latin typeface="Twinkl" panose="02000000000000000000" pitchFamily="2" charset="0"/>
                        </a:rPr>
                        <a:t>Den building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dirty="0">
                          <a:solidFill>
                            <a:srgbClr val="385723"/>
                          </a:solidFill>
                          <a:latin typeface="Twinkl" panose="02000000000000000000" pitchFamily="2" charset="0"/>
                        </a:rPr>
                        <a:t>Knot tying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dirty="0">
                          <a:solidFill>
                            <a:srgbClr val="385723"/>
                          </a:solidFill>
                          <a:latin typeface="Twinkl" panose="02000000000000000000" pitchFamily="2" charset="0"/>
                        </a:rPr>
                        <a:t>Conservation and observation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dirty="0">
                          <a:solidFill>
                            <a:srgbClr val="385723"/>
                          </a:solidFill>
                          <a:latin typeface="Twinkl" panose="02000000000000000000" pitchFamily="2" charset="0"/>
                        </a:rPr>
                        <a:t>Compass and map direction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400" dirty="0">
                          <a:solidFill>
                            <a:srgbClr val="385723"/>
                          </a:solidFill>
                          <a:latin typeface="Twinkl" panose="02000000000000000000" pitchFamily="2" charset="0"/>
                        </a:rPr>
                        <a:t>Using tools safely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7405331"/>
                  </a:ext>
                </a:extLst>
              </a:tr>
            </a:tbl>
          </a:graphicData>
        </a:graphic>
      </p:graphicFrame>
      <p:pic>
        <p:nvPicPr>
          <p:cNvPr id="2" name="Picture 1" descr="A group of children playing drums&#10;&#10;AI-generated content may be incorrect.">
            <a:extLst>
              <a:ext uri="{FF2B5EF4-FFF2-40B4-BE49-F238E27FC236}">
                <a16:creationId xmlns:a16="http://schemas.microsoft.com/office/drawing/2014/main" id="{4829D653-4BFD-1CE8-73F7-80E93CF0EF2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19"/>
          <a:stretch>
            <a:fillRect/>
          </a:stretch>
        </p:blipFill>
        <p:spPr>
          <a:xfrm>
            <a:off x="7659709" y="902428"/>
            <a:ext cx="4267802" cy="1359509"/>
          </a:xfrm>
          <a:prstGeom prst="rect">
            <a:avLst/>
          </a:prstGeom>
          <a:ln w="127000">
            <a:solidFill>
              <a:srgbClr val="002060"/>
            </a:solidFill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7352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239"/>
    </mc:Choice>
    <mc:Fallback xmlns="">
      <p:transition spd="slow" advTm="812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7379DFBC-19B3-4530-B413-DE25874BCBD3}"/>
              </a:ext>
            </a:extLst>
          </p:cNvPr>
          <p:cNvSpPr txBox="1"/>
          <p:nvPr/>
        </p:nvSpPr>
        <p:spPr>
          <a:xfrm>
            <a:off x="17089" y="573276"/>
            <a:ext cx="1219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Thank you!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DC710C4-32B8-43CF-8871-EAB320B15DDB}"/>
              </a:ext>
            </a:extLst>
          </p:cNvPr>
          <p:cNvSpPr txBox="1"/>
          <p:nvPr/>
        </p:nvSpPr>
        <p:spPr>
          <a:xfrm>
            <a:off x="334589" y="1929588"/>
            <a:ext cx="11557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Thank you for coming! </a:t>
            </a:r>
          </a:p>
          <a:p>
            <a:endParaRPr lang="en-GB" sz="2400" dirty="0">
              <a:solidFill>
                <a:schemeClr val="accent6">
                  <a:lumMod val="50000"/>
                </a:schemeClr>
              </a:solidFill>
              <a:latin typeface="Twinkl" panose="02000000000000000000" pitchFamily="2" charset="0"/>
              <a:cs typeface="Calibri" panose="020F0502020204030204" pitchFamily="34" charset="0"/>
            </a:endParaRPr>
          </a:p>
          <a:p>
            <a:r>
              <a:rPr lang="en-GB" sz="2400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If you have any concerns or queries, please arrange a meeting via the school office. </a:t>
            </a:r>
          </a:p>
          <a:p>
            <a:endParaRPr lang="en-GB" sz="2400" dirty="0">
              <a:solidFill>
                <a:schemeClr val="accent6">
                  <a:lumMod val="50000"/>
                </a:schemeClr>
              </a:solidFill>
              <a:latin typeface="Twinkl" panose="02000000000000000000" pitchFamily="2" charset="0"/>
              <a:cs typeface="Calibri" panose="020F0502020204030204" pitchFamily="34" charset="0"/>
            </a:endParaRPr>
          </a:p>
          <a:p>
            <a:r>
              <a:rPr lang="en-GB" sz="2400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Please do not hesitate to speak with us on the playground after school. </a:t>
            </a:r>
          </a:p>
          <a:p>
            <a:endParaRPr lang="en-GB" sz="2400" dirty="0">
              <a:solidFill>
                <a:schemeClr val="accent6">
                  <a:lumMod val="50000"/>
                </a:schemeClr>
              </a:solidFill>
              <a:latin typeface="Twinkl" panose="02000000000000000000" pitchFamily="2" charset="0"/>
              <a:cs typeface="Calibri" panose="020F0502020204030204" pitchFamily="34" charset="0"/>
            </a:endParaRPr>
          </a:p>
          <a:p>
            <a:r>
              <a:rPr lang="en-GB" sz="2400" dirty="0">
                <a:solidFill>
                  <a:schemeClr val="accent6">
                    <a:lumMod val="50000"/>
                  </a:schemeClr>
                </a:solidFill>
                <a:latin typeface="Twinkl" panose="02000000000000000000" pitchFamily="2" charset="0"/>
                <a:cs typeface="Calibri" panose="020F0502020204030204" pitchFamily="34" charset="0"/>
              </a:rPr>
              <a:t>Any questions?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47261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239"/>
    </mc:Choice>
    <mc:Fallback xmlns="">
      <p:transition spd="slow" advTm="812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7|23.1|10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7|23.1|10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7|23.1|10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7|23.1|10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7|23.1|10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7|23.1|10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378</TotalTime>
  <Words>483</Words>
  <Application>Microsoft Office PowerPoint</Application>
  <PresentationFormat>Widescreen</PresentationFormat>
  <Paragraphs>106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Aptos</vt:lpstr>
      <vt:lpstr>Arial</vt:lpstr>
      <vt:lpstr>Calibri</vt:lpstr>
      <vt:lpstr>Calibri Light</vt:lpstr>
      <vt:lpstr>Twinkl</vt:lpstr>
      <vt:lpstr>Twinkl Cursive Unlooped</vt:lpstr>
      <vt:lpstr>Office Theme</vt:lpstr>
      <vt:lpstr>PowerPoint Presentation</vt:lpstr>
      <vt:lpstr>Our Class Rules:</vt:lpstr>
      <vt:lpstr>Our timetable</vt:lpstr>
      <vt:lpstr>Homework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Expectations</dc:title>
  <dc:creator>Miss Buckley</dc:creator>
  <cp:lastModifiedBy>Mr Burt</cp:lastModifiedBy>
  <cp:revision>33</cp:revision>
  <dcterms:created xsi:type="dcterms:W3CDTF">2021-11-05T14:25:13Z</dcterms:created>
  <dcterms:modified xsi:type="dcterms:W3CDTF">2025-09-19T15:30:26Z</dcterms:modified>
</cp:coreProperties>
</file>